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7" r:id="rId4"/>
    <p:sldId id="261" r:id="rId5"/>
    <p:sldId id="274" r:id="rId6"/>
    <p:sldId id="264" r:id="rId7"/>
    <p:sldId id="265" r:id="rId8"/>
    <p:sldId id="270" r:id="rId9"/>
    <p:sldId id="272" r:id="rId10"/>
    <p:sldId id="273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6489"/>
    <a:srgbClr val="2A6489"/>
    <a:srgbClr val="728192"/>
    <a:srgbClr val="5B57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8EB997-CE1B-4AFF-BA71-94D5EF12106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EB78B1-75D5-4811-BD31-3CADBB6DBEA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DE50568-8BC8-408C-A4B2-9CAA4929CD9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9A28743-51A0-486A-9EBE-193CC2915FA4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72B4AD-140F-4D15-9152-5AC88C5CF54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B52149-C611-4745-A103-A98540C7FCD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2193548-5966-4FBF-98C8-E6D03EDE765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704180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9EDF04-8FC1-4580-A652-8CDF2DCCFAA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9207915-52FC-409F-B2ED-BB8DB099AA28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1C84CE-F046-430B-A10F-BAB5892FE2F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7B59842-5964-4ACF-9E15-8EE78D370023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84D5CC-C7D6-4055-A658-10292BBDCB0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BC9F442-B5B0-4A66-A1F7-16088A7AD81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8EA37FA-FBB8-4AC9-991B-51FAE75E8FF0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1782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62FA94E-AEEA-4BF6-94D8-721D2B505778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48790D5-D494-4CF0-9514-BFA69BBB8E3B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0FD9B7-07AD-4F99-A587-647DE3C46CA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24B06F-A21D-4AE9-89DE-072A3E9DFA76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B991D78-45EF-4314-A433-94C3588BE34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4CE07EB-9621-4B89-BC46-EC712722B65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18483D6-1EB5-48A9-A6A9-4E19044B616B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6900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F289B5-993F-430D-A494-90BC71EEB61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86DE17-0810-4137-B9F1-61B1972B723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890D6CD-00D3-46C0-A2E3-E7583F01FEF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D78C153-B7B8-4BA4-A69A-491A0060C827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C9CDBB-727F-40A3-8ED6-41B1DF70614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769567-0BFC-477B-97CB-B1A2FAFB6EA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18B8A79-A8BA-4DEE-B079-65EF6D9DE5E9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652300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DA7317-BBE9-418F-9930-7D96A44398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D7B03B0-83B6-4AD6-A4E4-E4CE9A7FBE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F49E4C-C486-4606-A872-7BE89E71A0C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8142E7F-92A0-4B55-A462-648F3DD1D110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9A92B7-60DC-467A-A0A3-17716D787E7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67F30B-51B0-498D-92E0-B9C2007518D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4FB67FC-B698-4F76-ABFC-FACB749FC38D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5794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F54CCD-D2A4-491F-9619-7B47EA25DC7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8F9C303-F4B9-47F1-A5BE-77BDFF68753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E1EB8CE-0EA5-46B5-A814-7F779B8EB542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E463926-1A88-4591-9BB9-C5CB94A5426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9669AEF-84DA-46E3-AA09-88FEF0EAB44C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1BA229-8B0C-4B9A-80AD-140A01205DF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362C92F-5F4A-4DBB-A8E1-30C3BCB7EDA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3B9AAF2-9D2B-46A6-BA82-ABCBA6710F2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4444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B6DCD8-828C-49DE-ACE2-D717F31BD7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EB3AC8-7FF7-4CF1-AE2C-246B1073B1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7A025D7-CC72-4597-A0AD-6DD6EEADE641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3BA6CB1-4C44-41C6-9FF5-906D35983EC6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352A053-4B84-48FA-AF7F-D81341A0191B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5EC065D-3D6E-4D13-8F07-CBD7EDF4CC8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DA89755-B1CB-4EC3-8D78-E602E03EF194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91FB6AC-2E66-4184-882B-C7969698ABB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CB982F6-41BB-4205-B509-637026DAA77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E6CE23-24D0-421F-8F7C-1802CCC27D6F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4157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4FCBD0-5051-4C42-8286-DEE5251DA86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97298F6-2F08-4FC2-BF3A-AD10AB6C894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06F28A0-3BB9-4BDF-AAC3-CB3C22F625CA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25121B7-C0A4-44B2-BCAE-8F4E20B8CE6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0B4B88F-B04F-4C12-90D5-E105A849C42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86F9E98-C6D6-4D19-9534-8E84BBA90539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4596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976B3DA-D5F2-4522-A82F-FD5F4BF6CC5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B874BB2-BB4D-4078-9EC5-7A7422137472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03C9043-58AB-4DEE-B8B1-E5A118C7CDC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1346E41-D77F-4F46-9BEB-5C8DC74A647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57B60A-A0DE-4ED8-B523-5E535FA1198B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2752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4F9DA2-26FB-4644-91FA-FE03640D95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634220-8030-41DC-A6B2-8740331AA42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0D87206-6E23-460F-9B80-D9F537EEA68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DFD36EC-7A6C-4E39-9715-1B12AF6505A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01B74AF-B389-4C1B-AE9D-A8F97219ACF5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8EAAA1A-AFFF-40CD-A96A-AE937416D07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E96F059-D3D8-417E-9254-9E00E5D1ECB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E91CCB6-1DA7-4329-B766-F1A67D4B1AA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119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F2F739-8E12-46AB-AE7E-097530F64D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E1FA6A3-51DA-46A5-B9D7-E151DFB79DD6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D624CF1-C4B7-43A2-87C8-3CD4D16D2F9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287BF07-B2BC-4E08-B530-5D287780AAA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F47927F-AE67-4017-8167-F33DDF7653C4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151651F-662B-4951-80C4-79AE5781F63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1DBB341-F14D-4E0E-8801-AB73AAB082B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53D5C8-3D19-4E8D-9FA4-A7F975ACFF6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1564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21B671B-70A4-419D-9C77-82942C8B06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B392202-394F-4A6D-B380-602AE26165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E23376-BA85-40DD-99BD-9447DFA31DA1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5AB0626B-0C77-4724-93CF-1C744C014783}" type="datetime1">
              <a:rPr lang="fr-FR"/>
              <a:pPr lvl="0"/>
              <a:t>13/03/2019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C72AEA2-545E-446A-B5E6-C38F23A12B3A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088BE4-05CB-428B-9044-8F2E390DDCC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59007ACD-1B88-46B3-86AA-A0F999BF021F}" type="slidenum"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fr-FR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fr-FR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g"/><Relationship Id="rId11" Type="http://schemas.openxmlformats.org/officeDocument/2006/relationships/image" Target="../media/image17.jpg"/><Relationship Id="rId5" Type="http://schemas.openxmlformats.org/officeDocument/2006/relationships/image" Target="../media/image11.jpg"/><Relationship Id="rId10" Type="http://schemas.openxmlformats.org/officeDocument/2006/relationships/image" Target="../media/image16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5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16.jpg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3">
            <a:extLst>
              <a:ext uri="{FF2B5EF4-FFF2-40B4-BE49-F238E27FC236}">
                <a16:creationId xmlns:a16="http://schemas.microsoft.com/office/drawing/2014/main" id="{D60091D0-6020-4528-8AB4-99879B492B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5" t="3531" r="2529" b="2926"/>
          <a:stretch>
            <a:fillRect/>
          </a:stretch>
        </p:blipFill>
        <p:spPr>
          <a:xfrm>
            <a:off x="0" y="5633922"/>
            <a:ext cx="1205098" cy="122407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Image 4">
            <a:extLst>
              <a:ext uri="{FF2B5EF4-FFF2-40B4-BE49-F238E27FC236}">
                <a16:creationId xmlns:a16="http://schemas.microsoft.com/office/drawing/2014/main" id="{23D13E18-9019-40D4-B4DA-E9AD186B22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552" r="2" b="8982"/>
          <a:stretch>
            <a:fillRect/>
          </a:stretch>
        </p:blipFill>
        <p:spPr>
          <a:xfrm>
            <a:off x="1202444" y="5633922"/>
            <a:ext cx="2490769" cy="122547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Rectangle 8">
            <a:extLst>
              <a:ext uri="{FF2B5EF4-FFF2-40B4-BE49-F238E27FC236}">
                <a16:creationId xmlns:a16="http://schemas.microsoft.com/office/drawing/2014/main" id="{A5EF0354-9C06-4A96-9B71-D9CA69FDCDFB}"/>
              </a:ext>
            </a:extLst>
          </p:cNvPr>
          <p:cNvSpPr/>
          <p:nvPr/>
        </p:nvSpPr>
        <p:spPr>
          <a:xfrm>
            <a:off x="2373074" y="138894"/>
            <a:ext cx="7445831" cy="1686025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ZoneTexte 17">
            <a:extLst>
              <a:ext uri="{FF2B5EF4-FFF2-40B4-BE49-F238E27FC236}">
                <a16:creationId xmlns:a16="http://schemas.microsoft.com/office/drawing/2014/main" id="{E770E181-6CEA-4E0D-9A51-B31791E5A4AA}"/>
              </a:ext>
            </a:extLst>
          </p:cNvPr>
          <p:cNvSpPr txBox="1"/>
          <p:nvPr/>
        </p:nvSpPr>
        <p:spPr>
          <a:xfrm>
            <a:off x="3693213" y="427908"/>
            <a:ext cx="4805551" cy="1107996"/>
          </a:xfrm>
          <a:prstGeom prst="rect">
            <a:avLst/>
          </a:prstGeom>
          <a:solidFill>
            <a:srgbClr val="FFFFFF">
              <a:alpha val="0"/>
            </a:srgbClr>
          </a:solidFill>
          <a:ln w="12701" cap="flat">
            <a:noFill/>
            <a:prstDash val="solid"/>
            <a:miter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6600" b="1" i="0" strike="noStrike" kern="1200" cap="none" spc="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</a:rPr>
              <a:t>Météo 2000</a:t>
            </a:r>
          </a:p>
        </p:txBody>
      </p:sp>
      <p:sp>
        <p:nvSpPr>
          <p:cNvPr id="6" name="ZoneTexte 18">
            <a:extLst>
              <a:ext uri="{FF2B5EF4-FFF2-40B4-BE49-F238E27FC236}">
                <a16:creationId xmlns:a16="http://schemas.microsoft.com/office/drawing/2014/main" id="{CDD62F99-9478-48EC-B46B-F9A4B43AEA22}"/>
              </a:ext>
            </a:extLst>
          </p:cNvPr>
          <p:cNvSpPr txBox="1"/>
          <p:nvPr/>
        </p:nvSpPr>
        <p:spPr>
          <a:xfrm>
            <a:off x="9625216" y="5657671"/>
            <a:ext cx="2566784" cy="1200329"/>
          </a:xfrm>
          <a:prstGeom prst="rect">
            <a:avLst/>
          </a:prstGeom>
          <a:solidFill>
            <a:srgbClr val="FFFFFF">
              <a:alpha val="44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i="0" u="none" strike="noStrike" kern="1200" cap="none" spc="0" baseline="0" dirty="0">
                <a:solidFill>
                  <a:srgbClr val="2C6489"/>
                </a:solidFill>
                <a:uFillTx/>
                <a:latin typeface="Bahnschrift" panose="020B0502040204020203" pitchFamily="34" charset="0"/>
              </a:rPr>
              <a:t>Victor Girard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i="0" u="none" strike="noStrike" kern="1200" cap="none" spc="0" baseline="0" dirty="0">
                <a:solidFill>
                  <a:srgbClr val="2C6489"/>
                </a:solidFill>
                <a:uFillTx/>
                <a:latin typeface="Bahnschrift" panose="020B0502040204020203" pitchFamily="34" charset="0"/>
              </a:rPr>
              <a:t>&amp;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400" i="0" u="none" strike="noStrike" kern="1200" cap="none" spc="0" baseline="0" dirty="0">
                <a:solidFill>
                  <a:srgbClr val="2C6489"/>
                </a:solidFill>
                <a:uFillTx/>
                <a:latin typeface="Bahnschrift" panose="020B0502040204020203" pitchFamily="34" charset="0"/>
              </a:rPr>
              <a:t>Benjamin Ferrer</a:t>
            </a:r>
          </a:p>
        </p:txBody>
      </p:sp>
      <p:sp>
        <p:nvSpPr>
          <p:cNvPr id="7" name="ZoneTexte 7">
            <a:extLst>
              <a:ext uri="{FF2B5EF4-FFF2-40B4-BE49-F238E27FC236}">
                <a16:creationId xmlns:a16="http://schemas.microsoft.com/office/drawing/2014/main" id="{5381289C-1C9E-4468-9E32-B7B8B91CAAD8}"/>
              </a:ext>
            </a:extLst>
          </p:cNvPr>
          <p:cNvSpPr txBox="1"/>
          <p:nvPr/>
        </p:nvSpPr>
        <p:spPr>
          <a:xfrm>
            <a:off x="3162882" y="2264950"/>
            <a:ext cx="5866223" cy="28623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60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Photo de l’ensemble !!!!!!!!!!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D67831B-6999-4488-A800-505648AF6A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381" t="27937" r="20476" b="15132"/>
          <a:stretch/>
        </p:blipFill>
        <p:spPr>
          <a:xfrm>
            <a:off x="2640978" y="1948965"/>
            <a:ext cx="6910019" cy="356091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269FB029-4596-402F-8BCB-79595A602D5B}"/>
              </a:ext>
            </a:extLst>
          </p:cNvPr>
          <p:cNvSpPr/>
          <p:nvPr/>
        </p:nvSpPr>
        <p:spPr>
          <a:xfrm>
            <a:off x="2173058" y="1365042"/>
            <a:ext cx="7445831" cy="4676556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290FD91-B49C-4B92-A9C9-E431A2458B7C}"/>
              </a:ext>
            </a:extLst>
          </p:cNvPr>
          <p:cNvSpPr txBox="1"/>
          <p:nvPr/>
        </p:nvSpPr>
        <p:spPr>
          <a:xfrm>
            <a:off x="3672726" y="2179826"/>
            <a:ext cx="4446493" cy="304698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800" i="0" strike="noStrike" kern="1200" cap="none" spc="0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Merci pour votre écoute.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8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cs typeface="Arial" panose="020B0604020202020204" pitchFamily="34" charset="0"/>
              </a:rPr>
              <a:t>Place a la démonstration</a:t>
            </a:r>
            <a:endParaRPr lang="fr-FR" sz="4800" i="0" strike="noStrike" kern="1200" cap="none" spc="0" baseline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661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9AF32F61-BC19-4211-BD14-38E4F0AA5CA1}"/>
              </a:ext>
            </a:extLst>
          </p:cNvPr>
          <p:cNvSpPr/>
          <p:nvPr/>
        </p:nvSpPr>
        <p:spPr>
          <a:xfrm>
            <a:off x="3569494" y="487293"/>
            <a:ext cx="5053012" cy="5033963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ZoneTexte 2">
            <a:extLst>
              <a:ext uri="{FF2B5EF4-FFF2-40B4-BE49-F238E27FC236}">
                <a16:creationId xmlns:a16="http://schemas.microsoft.com/office/drawing/2014/main" id="{B82FC770-CBEF-4158-937E-2BC5329D4570}"/>
              </a:ext>
            </a:extLst>
          </p:cNvPr>
          <p:cNvSpPr txBox="1"/>
          <p:nvPr/>
        </p:nvSpPr>
        <p:spPr>
          <a:xfrm>
            <a:off x="3991431" y="772894"/>
            <a:ext cx="4209138" cy="446276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800" b="0" i="0" u="none" strike="noStrike" kern="1200" cap="none" spc="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</a:rPr>
              <a:t>Sommaire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Bahnschrift" panose="020B0502040204020203" pitchFamily="34" charset="0"/>
            </a:endParaRPr>
          </a:p>
          <a:p>
            <a:pPr marL="857250" lvl="1" indent="-400050">
              <a:buFont typeface="+mj-lt"/>
              <a:buAutoNum type="romanUcPeriod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latin typeface="Bahnschrift" panose="020B0502040204020203" pitchFamily="34" charset="0"/>
              </a:rPr>
              <a:t>Le projet</a:t>
            </a:r>
          </a:p>
          <a:p>
            <a:pPr marL="1314450" lvl="2" indent="-400050"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uFillTx/>
                <a:latin typeface="Bahnschrift" panose="020B0502040204020203" pitchFamily="34" charset="0"/>
              </a:rPr>
              <a:t>C</a:t>
            </a:r>
            <a:r>
              <a:rPr lang="fr-FR" sz="2000" dirty="0">
                <a:latin typeface="Bahnschrift" panose="020B0502040204020203" pitchFamily="34" charset="0"/>
              </a:rPr>
              <a:t>ahier des charges</a:t>
            </a:r>
          </a:p>
          <a:p>
            <a:pPr marL="1314450" lvl="2" indent="-400050"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uFillTx/>
                <a:latin typeface="Bahnschrift" panose="020B0502040204020203" pitchFamily="34" charset="0"/>
              </a:rPr>
              <a:t>Présentation du </a:t>
            </a:r>
            <a:r>
              <a:rPr lang="fr-FR" sz="2000" b="0" i="0" u="none" strike="noStrike" kern="1200" cap="none" spc="0" baseline="0">
                <a:uFillTx/>
                <a:latin typeface="Bahnschrift" panose="020B0502040204020203" pitchFamily="34" charset="0"/>
              </a:rPr>
              <a:t>projet </a:t>
            </a:r>
            <a:endParaRPr lang="fr-FR" sz="2000" b="0" i="0" u="none" strike="noStrike" kern="1200" cap="none" spc="0" baseline="0" dirty="0">
              <a:uFillTx/>
              <a:latin typeface="Bahnschrift" panose="020B0502040204020203" pitchFamily="34" charset="0"/>
            </a:endParaRPr>
          </a:p>
          <a:p>
            <a:pPr marL="857250" lvl="1" indent="-400050">
              <a:buFont typeface="+mj-lt"/>
              <a:buAutoNum type="romanUcPeriod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latin typeface="Bahnschrift" panose="020B0502040204020203" pitchFamily="34" charset="0"/>
              </a:rPr>
              <a:t>Matériel utilisé</a:t>
            </a:r>
          </a:p>
          <a:p>
            <a:pPr marL="857250" lvl="1" indent="-400050">
              <a:buFont typeface="+mj-lt"/>
              <a:buAutoNum type="romanUcPeriod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latin typeface="Bahnschrift" panose="020B0502040204020203" pitchFamily="34" charset="0"/>
              </a:rPr>
              <a:t>Fonctionnement </a:t>
            </a:r>
          </a:p>
          <a:p>
            <a:pPr marL="1314450" lvl="2" indent="-400050"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latin typeface="Bahnschrift" panose="020B0502040204020203" pitchFamily="34" charset="0"/>
              </a:rPr>
              <a:t>Météo locale</a:t>
            </a:r>
          </a:p>
          <a:p>
            <a:pPr marL="1314450" lvl="2" indent="-400050"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latin typeface="Bahnschrift" panose="020B0502040204020203" pitchFamily="34" charset="0"/>
              </a:rPr>
              <a:t>Météo en ligne</a:t>
            </a:r>
          </a:p>
          <a:p>
            <a:pPr marL="857250" lvl="1" indent="-400050">
              <a:buFont typeface="+mj-lt"/>
              <a:buAutoNum type="romanUcPeriod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latin typeface="Bahnschrift" panose="020B0502040204020203" pitchFamily="34" charset="0"/>
              </a:rPr>
              <a:t>Problèmes rencontrés</a:t>
            </a:r>
          </a:p>
          <a:p>
            <a:pPr marL="857250" lvl="1" indent="-400050">
              <a:buFont typeface="+mj-lt"/>
              <a:buAutoNum type="romanUcPeriod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latin typeface="Bahnschrift" panose="020B0502040204020203" pitchFamily="34" charset="0"/>
              </a:rPr>
              <a:t>Conclusion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>
            <a:extLst>
              <a:ext uri="{FF2B5EF4-FFF2-40B4-BE49-F238E27FC236}">
                <a16:creationId xmlns:a16="http://schemas.microsoft.com/office/drawing/2014/main" id="{746010DB-5349-4D63-A384-52B7149DC8F1}"/>
              </a:ext>
            </a:extLst>
          </p:cNvPr>
          <p:cNvSpPr/>
          <p:nvPr/>
        </p:nvSpPr>
        <p:spPr>
          <a:xfrm>
            <a:off x="2373081" y="184755"/>
            <a:ext cx="7445831" cy="1148745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" name="ZoneTexte 9">
            <a:extLst>
              <a:ext uri="{FF2B5EF4-FFF2-40B4-BE49-F238E27FC236}">
                <a16:creationId xmlns:a16="http://schemas.microsoft.com/office/drawing/2014/main" id="{B3163A29-7409-4529-9789-92E5AECA405D}"/>
              </a:ext>
            </a:extLst>
          </p:cNvPr>
          <p:cNvSpPr txBox="1"/>
          <p:nvPr/>
        </p:nvSpPr>
        <p:spPr>
          <a:xfrm>
            <a:off x="2020509" y="242937"/>
            <a:ext cx="8150974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800" i="0" strike="noStrike" kern="1200" cap="none" spc="0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</a:rPr>
              <a:t>I. Le projet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93728FD-6B70-449C-B824-66784BE5A28F}"/>
              </a:ext>
            </a:extLst>
          </p:cNvPr>
          <p:cNvSpPr txBox="1"/>
          <p:nvPr/>
        </p:nvSpPr>
        <p:spPr>
          <a:xfrm>
            <a:off x="2996855" y="1450176"/>
            <a:ext cx="6198281" cy="5281563"/>
          </a:xfrm>
          <a:prstGeom prst="rect">
            <a:avLst/>
          </a:prstGeom>
          <a:solidFill>
            <a:srgbClr val="FFFFFF">
              <a:alpha val="68000"/>
            </a:srgbClr>
          </a:solidFill>
          <a:ln w="12700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66C0C39-D267-4E22-A2DE-E7C99D74BCFA}"/>
              </a:ext>
            </a:extLst>
          </p:cNvPr>
          <p:cNvSpPr txBox="1"/>
          <p:nvPr/>
        </p:nvSpPr>
        <p:spPr>
          <a:xfrm>
            <a:off x="3363596" y="1609726"/>
            <a:ext cx="5628003" cy="489364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i="0" u="none" strike="noStrike" kern="1200" cap="none" spc="0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Cahier des charges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Mode local 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	-Capteur Humidité/Température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	-Pluviomètre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	-Capteur Pression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	-Girouette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	-Anémomètre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	-Bluetooth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	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Mode en ligne 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	</a:t>
            </a:r>
            <a:r>
              <a:rPr lang="fr-FR" sz="2000" dirty="0">
                <a:latin typeface="Bahnschrift" panose="020B0502040204020203" pitchFamily="34" charset="0"/>
                <a:cs typeface="Arial" panose="020B0604020202020204" pitchFamily="34" charset="0"/>
              </a:rPr>
              <a:t>-météo de n’importe quelle ville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latin typeface="Bahnschrift" panose="020B0502040204020203" pitchFamily="34" charset="0"/>
                <a:cs typeface="Arial" panose="020B0604020202020204" pitchFamily="34" charset="0"/>
              </a:rPr>
              <a:t>	-choisir une ville par son code postale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latin typeface="Bahnschrift" panose="020B0502040204020203" pitchFamily="34" charset="0"/>
                <a:cs typeface="Arial" panose="020B0604020202020204" pitchFamily="34" charset="0"/>
              </a:rPr>
              <a:t>	-actualisation instantanée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latin typeface="Bahnschrift" panose="020B0502040204020203" pitchFamily="34" charset="0"/>
                <a:cs typeface="Arial" panose="020B0604020202020204" pitchFamily="34" charset="0"/>
              </a:rPr>
              <a:t>	-informations principales uniquement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latin typeface="Bahnschrift" panose="020B0502040204020203" pitchFamily="34" charset="0"/>
                <a:cs typeface="Arial" panose="020B0604020202020204" pitchFamily="34" charset="0"/>
              </a:rPr>
              <a:t>	-communication ESP/Arduino</a:t>
            </a:r>
          </a:p>
        </p:txBody>
      </p:sp>
    </p:spTree>
    <p:extLst>
      <p:ext uri="{BB962C8B-B14F-4D97-AF65-F5344CB8AC3E}">
        <p14:creationId xmlns:p14="http://schemas.microsoft.com/office/powerpoint/2010/main" val="1123111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8">
            <a:extLst>
              <a:ext uri="{FF2B5EF4-FFF2-40B4-BE49-F238E27FC236}">
                <a16:creationId xmlns:a16="http://schemas.microsoft.com/office/drawing/2014/main" id="{E7FCD8EC-19A0-4700-89EC-EEEECB0A1B0A}"/>
              </a:ext>
            </a:extLst>
          </p:cNvPr>
          <p:cNvSpPr txBox="1"/>
          <p:nvPr/>
        </p:nvSpPr>
        <p:spPr>
          <a:xfrm>
            <a:off x="6988968" y="607517"/>
            <a:ext cx="4615769" cy="5642965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ZoneTexte 9">
            <a:extLst>
              <a:ext uri="{FF2B5EF4-FFF2-40B4-BE49-F238E27FC236}">
                <a16:creationId xmlns:a16="http://schemas.microsoft.com/office/drawing/2014/main" id="{272D55CA-76EB-4304-82BE-E6B21D993B9B}"/>
              </a:ext>
            </a:extLst>
          </p:cNvPr>
          <p:cNvSpPr txBox="1"/>
          <p:nvPr/>
        </p:nvSpPr>
        <p:spPr>
          <a:xfrm>
            <a:off x="7245122" y="1586502"/>
            <a:ext cx="4236812" cy="440120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</a:rPr>
              <a:t>Météo 2000 possède 2 modes :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</a:rPr>
              <a:t>Le mode local.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</a:rPr>
              <a:t>Le mode en ligne.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Bahnschrift" panose="020B0502040204020203" pitchFamily="34" charset="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</a:rPr>
              <a:t>Dans chaque mode la station météo affiche :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</a:rPr>
              <a:t>La température 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</a:rPr>
              <a:t>L’humidité.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</a:rPr>
              <a:t>La vitesse du vent.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Bahnschrift" panose="020B0502040204020203" pitchFamily="34" charset="0"/>
              </a:rPr>
              <a:t>L’orientation du vent.</a:t>
            </a:r>
          </a:p>
          <a:p>
            <a:pPr marL="285750" marR="0" lvl="0" indent="-28575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solidFill>
                  <a:srgbClr val="000000"/>
                </a:solidFill>
                <a:latin typeface="Bahnschrift" panose="020B0502040204020203" pitchFamily="34" charset="0"/>
              </a:rPr>
              <a:t>La ville (en ligne).</a:t>
            </a:r>
          </a:p>
          <a:p>
            <a:pPr marR="0" lvl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1" dirty="0">
                <a:solidFill>
                  <a:srgbClr val="000000"/>
                </a:solidFill>
                <a:latin typeface="Bahnschrift" panose="020B0502040204020203" pitchFamily="34" charset="0"/>
              </a:rPr>
              <a:t>Pour le mode en ligne, un menu permet de choisir la ville dont on souhaite avoir la météo.</a:t>
            </a:r>
            <a:endParaRPr lang="fr-FR" sz="2000" b="1" i="0" u="none" strike="noStrike" kern="1200" cap="none" spc="0" baseline="0" dirty="0">
              <a:solidFill>
                <a:srgbClr val="000000"/>
              </a:solidFill>
              <a:uFillTx/>
              <a:latin typeface="Bahnschrift" panose="020B0502040204020203" pitchFamily="34" charset="0"/>
            </a:endParaRPr>
          </a:p>
        </p:txBody>
      </p:sp>
      <p:sp>
        <p:nvSpPr>
          <p:cNvPr id="6" name="ZoneTexte 9">
            <a:extLst>
              <a:ext uri="{FF2B5EF4-FFF2-40B4-BE49-F238E27FC236}">
                <a16:creationId xmlns:a16="http://schemas.microsoft.com/office/drawing/2014/main" id="{B3163A29-7409-4529-9789-92E5AECA405D}"/>
              </a:ext>
            </a:extLst>
          </p:cNvPr>
          <p:cNvSpPr txBox="1"/>
          <p:nvPr/>
        </p:nvSpPr>
        <p:spPr>
          <a:xfrm>
            <a:off x="6988968" y="804622"/>
            <a:ext cx="4615769" cy="584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i="0" strike="noStrike" kern="1200" cap="none" spc="0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</a:rPr>
              <a:t>Présentation du projet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08E3DDC-26C8-4CB1-8CB8-FCDCE1C307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62" t="36110" r="48125" b="34723"/>
          <a:stretch/>
        </p:blipFill>
        <p:spPr>
          <a:xfrm>
            <a:off x="710066" y="3257549"/>
            <a:ext cx="2771775" cy="200025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FE3C058-C9D2-4DED-94CE-7F299372C1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34445" r="52187" b="37916"/>
          <a:stretch/>
        </p:blipFill>
        <p:spPr>
          <a:xfrm>
            <a:off x="2398020" y="607517"/>
            <a:ext cx="2771775" cy="189547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7F2E8900-1A4E-44DF-B10C-9354D68AFE7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7" t="36806" r="43020" b="34028"/>
          <a:stretch/>
        </p:blipFill>
        <p:spPr>
          <a:xfrm>
            <a:off x="3908822" y="3257549"/>
            <a:ext cx="2771775" cy="2000251"/>
          </a:xfrm>
          <a:prstGeom prst="rect">
            <a:avLst/>
          </a:prstGeom>
        </p:spPr>
      </p:pic>
      <p:sp>
        <p:nvSpPr>
          <p:cNvPr id="14" name="ZoneTexte 18">
            <a:extLst>
              <a:ext uri="{FF2B5EF4-FFF2-40B4-BE49-F238E27FC236}">
                <a16:creationId xmlns:a16="http://schemas.microsoft.com/office/drawing/2014/main" id="{F2F6187B-A7A0-4FC3-B4F3-45B1CC6AE158}"/>
              </a:ext>
            </a:extLst>
          </p:cNvPr>
          <p:cNvSpPr txBox="1"/>
          <p:nvPr/>
        </p:nvSpPr>
        <p:spPr>
          <a:xfrm>
            <a:off x="812561" y="5390739"/>
            <a:ext cx="2566784" cy="400110"/>
          </a:xfrm>
          <a:prstGeom prst="rect">
            <a:avLst/>
          </a:prstGeom>
          <a:solidFill>
            <a:srgbClr val="FFFFFF">
              <a:alpha val="44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2C6489"/>
                </a:solidFill>
                <a:uFillTx/>
                <a:latin typeface="Bahnschrift" panose="020B0502040204020203" pitchFamily="34" charset="0"/>
              </a:rPr>
              <a:t>Météo en ligne </a:t>
            </a:r>
          </a:p>
        </p:txBody>
      </p:sp>
      <p:sp>
        <p:nvSpPr>
          <p:cNvPr id="15" name="ZoneTexte 18">
            <a:extLst>
              <a:ext uri="{FF2B5EF4-FFF2-40B4-BE49-F238E27FC236}">
                <a16:creationId xmlns:a16="http://schemas.microsoft.com/office/drawing/2014/main" id="{28C8467E-55E4-48C0-B565-C7F7F0E45E62}"/>
              </a:ext>
            </a:extLst>
          </p:cNvPr>
          <p:cNvSpPr txBox="1"/>
          <p:nvPr/>
        </p:nvSpPr>
        <p:spPr>
          <a:xfrm>
            <a:off x="4011317" y="5390739"/>
            <a:ext cx="2566784" cy="400110"/>
          </a:xfrm>
          <a:prstGeom prst="rect">
            <a:avLst/>
          </a:prstGeom>
          <a:solidFill>
            <a:srgbClr val="FFFFFF">
              <a:alpha val="44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2C6489"/>
                </a:solidFill>
                <a:uFillTx/>
                <a:latin typeface="Bahnschrift" panose="020B0502040204020203" pitchFamily="34" charset="0"/>
              </a:rPr>
              <a:t>Choix de la ville</a:t>
            </a:r>
          </a:p>
        </p:txBody>
      </p:sp>
      <p:sp>
        <p:nvSpPr>
          <p:cNvPr id="16" name="ZoneTexte 18">
            <a:extLst>
              <a:ext uri="{FF2B5EF4-FFF2-40B4-BE49-F238E27FC236}">
                <a16:creationId xmlns:a16="http://schemas.microsoft.com/office/drawing/2014/main" id="{F356FA2E-AC49-450D-8FDF-E714DDCA9402}"/>
              </a:ext>
            </a:extLst>
          </p:cNvPr>
          <p:cNvSpPr txBox="1"/>
          <p:nvPr/>
        </p:nvSpPr>
        <p:spPr>
          <a:xfrm>
            <a:off x="2500515" y="2635931"/>
            <a:ext cx="2566784" cy="400110"/>
          </a:xfrm>
          <a:prstGeom prst="rect">
            <a:avLst/>
          </a:prstGeom>
          <a:solidFill>
            <a:srgbClr val="FFFFFF">
              <a:alpha val="44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2C6489"/>
                </a:solidFill>
                <a:uFillTx/>
                <a:latin typeface="Bahnschrift" panose="020B0502040204020203" pitchFamily="34" charset="0"/>
              </a:rPr>
              <a:t>Météo locale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670927F3-014B-49AA-81DE-56FA351790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" t="9468" r="3531" b="6810"/>
          <a:stretch/>
        </p:blipFill>
        <p:spPr>
          <a:xfrm>
            <a:off x="2193704" y="5144980"/>
            <a:ext cx="1713245" cy="1263489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A508F3E9-DFEF-4ABD-9720-515AAB221E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0" t="12110" r="9600" b="14039"/>
          <a:stretch/>
        </p:blipFill>
        <p:spPr>
          <a:xfrm>
            <a:off x="5147680" y="2657908"/>
            <a:ext cx="1627359" cy="1126712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FCE3C9EF-4E0D-4200-B793-16F596E986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2534" y="2657908"/>
            <a:ext cx="1126712" cy="1126712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6ECD39A3-5C97-4003-BFED-38EF9032A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1087" y="2366108"/>
            <a:ext cx="1291492" cy="1291492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9CF59543-68E9-477B-ABC6-C4AAD6D91F9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16" t="17168" r="34334" b="16999"/>
          <a:stretch/>
        </p:blipFill>
        <p:spPr>
          <a:xfrm>
            <a:off x="9964295" y="3977789"/>
            <a:ext cx="923984" cy="192805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25357D98-F387-44C3-BDE9-0F547A4B29B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54" r="33406" b="33407"/>
          <a:stretch/>
        </p:blipFill>
        <p:spPr>
          <a:xfrm>
            <a:off x="2193704" y="2087895"/>
            <a:ext cx="1713245" cy="1084119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D44D28B4-65B6-458A-A6DD-E3F3C25DE7B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84"/>
          <a:stretch/>
        </p:blipFill>
        <p:spPr>
          <a:xfrm>
            <a:off x="553599" y="3429000"/>
            <a:ext cx="1351402" cy="1315029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42405E9D-0864-4197-990A-DA21E8171A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98" y="4986205"/>
            <a:ext cx="1351402" cy="1543601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EFD1ACE2-6D80-4A57-A38B-95162CBD76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84" r="43544"/>
          <a:stretch/>
        </p:blipFill>
        <p:spPr>
          <a:xfrm>
            <a:off x="2193704" y="3429000"/>
            <a:ext cx="1713245" cy="1315029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E246043E-09F0-4E92-8B22-BB52D62F1AD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7" t="28693" r="21100" b="30061"/>
          <a:stretch/>
        </p:blipFill>
        <p:spPr>
          <a:xfrm>
            <a:off x="553598" y="2067876"/>
            <a:ext cx="1351402" cy="1079064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F8E64497-905D-4E32-BBD1-D6461A0421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" t="9468" r="3531" b="6810"/>
          <a:stretch/>
        </p:blipFill>
        <p:spPr>
          <a:xfrm>
            <a:off x="5961359" y="3977789"/>
            <a:ext cx="1627359" cy="1200150"/>
          </a:xfrm>
          <a:prstGeom prst="rect">
            <a:avLst/>
          </a:prstGeom>
        </p:spPr>
      </p:pic>
      <p:sp>
        <p:nvSpPr>
          <p:cNvPr id="33" name="ZoneTexte 18">
            <a:extLst>
              <a:ext uri="{FF2B5EF4-FFF2-40B4-BE49-F238E27FC236}">
                <a16:creationId xmlns:a16="http://schemas.microsoft.com/office/drawing/2014/main" id="{89E35E72-0BD2-408D-A41D-C263360AE2AD}"/>
              </a:ext>
            </a:extLst>
          </p:cNvPr>
          <p:cNvSpPr txBox="1"/>
          <p:nvPr/>
        </p:nvSpPr>
        <p:spPr>
          <a:xfrm>
            <a:off x="1002693" y="1428882"/>
            <a:ext cx="2566784" cy="400110"/>
          </a:xfrm>
          <a:prstGeom prst="rect">
            <a:avLst/>
          </a:prstGeom>
          <a:solidFill>
            <a:srgbClr val="FFFFFF">
              <a:alpha val="44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2C6489"/>
                </a:solidFill>
                <a:uFillTx/>
                <a:latin typeface="Bahnschrift" panose="020B0502040204020203" pitchFamily="34" charset="0"/>
              </a:rPr>
              <a:t>Boitier extérieur</a:t>
            </a:r>
          </a:p>
        </p:txBody>
      </p:sp>
      <p:sp>
        <p:nvSpPr>
          <p:cNvPr id="34" name="ZoneTexte 18">
            <a:extLst>
              <a:ext uri="{FF2B5EF4-FFF2-40B4-BE49-F238E27FC236}">
                <a16:creationId xmlns:a16="http://schemas.microsoft.com/office/drawing/2014/main" id="{4C8FF253-51BB-40A1-97E9-BDA46ACB3AF0}"/>
              </a:ext>
            </a:extLst>
          </p:cNvPr>
          <p:cNvSpPr txBox="1"/>
          <p:nvPr/>
        </p:nvSpPr>
        <p:spPr>
          <a:xfrm>
            <a:off x="5491646" y="1428882"/>
            <a:ext cx="2566784" cy="400110"/>
          </a:xfrm>
          <a:prstGeom prst="rect">
            <a:avLst/>
          </a:prstGeom>
          <a:solidFill>
            <a:srgbClr val="FFFFFF">
              <a:alpha val="44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2C6489"/>
                </a:solidFill>
                <a:uFillTx/>
                <a:latin typeface="Bahnschrift" panose="020B0502040204020203" pitchFamily="34" charset="0"/>
              </a:rPr>
              <a:t>Boitier intérieur</a:t>
            </a:r>
          </a:p>
        </p:txBody>
      </p:sp>
      <p:sp>
        <p:nvSpPr>
          <p:cNvPr id="35" name="ZoneTexte 18">
            <a:extLst>
              <a:ext uri="{FF2B5EF4-FFF2-40B4-BE49-F238E27FC236}">
                <a16:creationId xmlns:a16="http://schemas.microsoft.com/office/drawing/2014/main" id="{583F1D46-BE0C-4B08-98F1-1C647779CED2}"/>
              </a:ext>
            </a:extLst>
          </p:cNvPr>
          <p:cNvSpPr txBox="1"/>
          <p:nvPr/>
        </p:nvSpPr>
        <p:spPr>
          <a:xfrm>
            <a:off x="9073441" y="1428882"/>
            <a:ext cx="2566784" cy="400110"/>
          </a:xfrm>
          <a:prstGeom prst="rect">
            <a:avLst/>
          </a:prstGeom>
          <a:solidFill>
            <a:srgbClr val="FFFFFF">
              <a:alpha val="44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solidFill>
                  <a:srgbClr val="2C6489"/>
                </a:solidFill>
                <a:latin typeface="Bahnschrift" panose="020B0502040204020203" pitchFamily="34" charset="0"/>
              </a:rPr>
              <a:t>Liaison internet</a:t>
            </a:r>
            <a:endParaRPr lang="fr-FR" sz="2000" i="0" u="none" strike="noStrike" kern="1200" cap="none" spc="0" baseline="0" dirty="0">
              <a:solidFill>
                <a:srgbClr val="2C6489"/>
              </a:solidFill>
              <a:uFillTx/>
              <a:latin typeface="Bahnschrift" panose="020B0502040204020203" pitchFamily="34" charset="0"/>
            </a:endParaRPr>
          </a:p>
        </p:txBody>
      </p:sp>
      <p:sp>
        <p:nvSpPr>
          <p:cNvPr id="37" name="Rectangle 8">
            <a:extLst>
              <a:ext uri="{FF2B5EF4-FFF2-40B4-BE49-F238E27FC236}">
                <a16:creationId xmlns:a16="http://schemas.microsoft.com/office/drawing/2014/main" id="{4222C837-BB1C-4C0D-A297-313AA5D28FEE}"/>
              </a:ext>
            </a:extLst>
          </p:cNvPr>
          <p:cNvSpPr/>
          <p:nvPr/>
        </p:nvSpPr>
        <p:spPr>
          <a:xfrm>
            <a:off x="2373081" y="184755"/>
            <a:ext cx="7445831" cy="1148745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290FD91-B49C-4B92-A9C9-E431A2458B7C}"/>
              </a:ext>
            </a:extLst>
          </p:cNvPr>
          <p:cNvSpPr txBox="1"/>
          <p:nvPr/>
        </p:nvSpPr>
        <p:spPr>
          <a:xfrm>
            <a:off x="2817229" y="336670"/>
            <a:ext cx="6557534" cy="84491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lvl="1"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800" dirty="0">
                <a:latin typeface="Bahnschrift" panose="020B0502040204020203" pitchFamily="34" charset="0"/>
              </a:rPr>
              <a:t>II. Matériel utilisé</a:t>
            </a:r>
          </a:p>
        </p:txBody>
      </p:sp>
    </p:spTree>
    <p:extLst>
      <p:ext uri="{BB962C8B-B14F-4D97-AF65-F5344CB8AC3E}">
        <p14:creationId xmlns:p14="http://schemas.microsoft.com/office/powerpoint/2010/main" val="1019678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EC6D3053-2F89-4F2C-B4A9-77A577D5E2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4" t="29694" r="22053" b="29912"/>
          <a:stretch/>
        </p:blipFill>
        <p:spPr>
          <a:xfrm>
            <a:off x="647701" y="2219325"/>
            <a:ext cx="1866900" cy="134387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558C13D-A5E4-469C-B356-1389DBDB0B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74" r="31877" b="34716"/>
          <a:stretch/>
        </p:blipFill>
        <p:spPr>
          <a:xfrm flipV="1">
            <a:off x="647701" y="3855886"/>
            <a:ext cx="1866900" cy="1059170"/>
          </a:xfrm>
          <a:prstGeom prst="rect">
            <a:avLst/>
          </a:prstGeom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B9EEE53B-6A21-4355-B067-EFB62E72D0D2}"/>
              </a:ext>
            </a:extLst>
          </p:cNvPr>
          <p:cNvCxnSpPr>
            <a:cxnSpLocks/>
          </p:cNvCxnSpPr>
          <p:nvPr/>
        </p:nvCxnSpPr>
        <p:spPr>
          <a:xfrm>
            <a:off x="1609727" y="3563202"/>
            <a:ext cx="0" cy="292684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B788FB47-E150-450E-A7D4-175CFC28D898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1609727" y="3709543"/>
            <a:ext cx="1591556" cy="14734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age 17">
            <a:extLst>
              <a:ext uri="{FF2B5EF4-FFF2-40B4-BE49-F238E27FC236}">
                <a16:creationId xmlns:a16="http://schemas.microsoft.com/office/drawing/2014/main" id="{659EFDDB-7001-4E9C-8E17-27D3C6EE677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84"/>
          <a:stretch/>
        </p:blipFill>
        <p:spPr>
          <a:xfrm>
            <a:off x="3201283" y="3052028"/>
            <a:ext cx="1351402" cy="1315029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AF83AB04-447F-4E76-B103-EA7D1EDCFB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84" r="43544"/>
          <a:stretch/>
        </p:blipFill>
        <p:spPr>
          <a:xfrm>
            <a:off x="5239375" y="3052028"/>
            <a:ext cx="1713245" cy="1315029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ABF4A97A-6BFD-45A6-A5F4-2DC75A0631B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" t="9468" r="3531" b="6810"/>
          <a:stretch/>
        </p:blipFill>
        <p:spPr>
          <a:xfrm>
            <a:off x="5239374" y="4720738"/>
            <a:ext cx="1713245" cy="1263489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FBBF6C8-9256-4018-99F1-809D636A81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30243" y="2937742"/>
            <a:ext cx="1351402" cy="1543601"/>
          </a:xfrm>
          <a:prstGeom prst="rect">
            <a:avLst/>
          </a:prstGeom>
        </p:spPr>
      </p:pic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24EB6BED-1259-47EC-BCB9-F654E6909060}"/>
              </a:ext>
            </a:extLst>
          </p:cNvPr>
          <p:cNvCxnSpPr>
            <a:stCxn id="18" idx="3"/>
            <a:endCxn id="19" idx="1"/>
          </p:cNvCxnSpPr>
          <p:nvPr/>
        </p:nvCxnSpPr>
        <p:spPr>
          <a:xfrm>
            <a:off x="4552685" y="3709543"/>
            <a:ext cx="686690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4BB1A721-419E-465C-AFDE-C508BB0147B6}"/>
              </a:ext>
            </a:extLst>
          </p:cNvPr>
          <p:cNvCxnSpPr>
            <a:cxnSpLocks/>
            <a:stCxn id="19" idx="3"/>
            <a:endCxn id="21" idx="3"/>
          </p:cNvCxnSpPr>
          <p:nvPr/>
        </p:nvCxnSpPr>
        <p:spPr>
          <a:xfrm>
            <a:off x="6952620" y="3709543"/>
            <a:ext cx="1877623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745EDAF9-04B8-4B81-B901-E068142BCA86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 flipH="1">
            <a:off x="6095997" y="4367057"/>
            <a:ext cx="1" cy="353681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DB44BFB1-5B94-4C3F-A4DA-F65E5F5659BD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6952619" y="5352483"/>
            <a:ext cx="1276981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7A50A5AE-F9F6-4C20-A0DA-8BC4590E70AD}"/>
              </a:ext>
            </a:extLst>
          </p:cNvPr>
          <p:cNvCxnSpPr/>
          <p:nvPr/>
        </p:nvCxnSpPr>
        <p:spPr>
          <a:xfrm flipH="1">
            <a:off x="8188220" y="5154143"/>
            <a:ext cx="124393" cy="396675"/>
          </a:xfrm>
          <a:prstGeom prst="line">
            <a:avLst/>
          </a:prstGeom>
          <a:ln w="73025" cmpd="dbl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BD7192B7-E58A-4B77-8007-936D1D090324}"/>
              </a:ext>
            </a:extLst>
          </p:cNvPr>
          <p:cNvCxnSpPr/>
          <p:nvPr/>
        </p:nvCxnSpPr>
        <p:spPr>
          <a:xfrm>
            <a:off x="8276188" y="5352480"/>
            <a:ext cx="988671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18">
            <a:extLst>
              <a:ext uri="{FF2B5EF4-FFF2-40B4-BE49-F238E27FC236}">
                <a16:creationId xmlns:a16="http://schemas.microsoft.com/office/drawing/2014/main" id="{1838FC88-544D-4E9B-B907-9210815E8241}"/>
              </a:ext>
            </a:extLst>
          </p:cNvPr>
          <p:cNvSpPr txBox="1"/>
          <p:nvPr/>
        </p:nvSpPr>
        <p:spPr>
          <a:xfrm>
            <a:off x="9264859" y="5144378"/>
            <a:ext cx="2031677" cy="400110"/>
          </a:xfrm>
          <a:prstGeom prst="rect">
            <a:avLst/>
          </a:prstGeom>
          <a:solidFill>
            <a:srgbClr val="FFFFFF">
              <a:alpha val="44000"/>
            </a:srgbClr>
          </a:solidFill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i="0" u="none" strike="noStrike" kern="1200" cap="none" spc="0" baseline="0" dirty="0">
                <a:solidFill>
                  <a:srgbClr val="2C6489"/>
                </a:solidFill>
                <a:uFillTx/>
                <a:latin typeface="Bahnschrift" panose="020B0502040204020203" pitchFamily="34" charset="0"/>
              </a:rPr>
              <a:t>Boitier intérieur</a:t>
            </a:r>
          </a:p>
        </p:txBody>
      </p:sp>
      <p:sp>
        <p:nvSpPr>
          <p:cNvPr id="40" name="Rectangle 8">
            <a:extLst>
              <a:ext uri="{FF2B5EF4-FFF2-40B4-BE49-F238E27FC236}">
                <a16:creationId xmlns:a16="http://schemas.microsoft.com/office/drawing/2014/main" id="{BE6B8B2A-0D10-413D-AE24-6EE96F16A055}"/>
              </a:ext>
            </a:extLst>
          </p:cNvPr>
          <p:cNvSpPr/>
          <p:nvPr/>
        </p:nvSpPr>
        <p:spPr>
          <a:xfrm>
            <a:off x="2373080" y="167450"/>
            <a:ext cx="7445831" cy="1148745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800" b="0" i="0" u="none" strike="noStrike" kern="1200" cap="none" spc="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</a:rPr>
              <a:t>III. Fonctionnement</a:t>
            </a:r>
          </a:p>
        </p:txBody>
      </p:sp>
      <p:sp>
        <p:nvSpPr>
          <p:cNvPr id="41" name="Rectangle 8">
            <a:extLst>
              <a:ext uri="{FF2B5EF4-FFF2-40B4-BE49-F238E27FC236}">
                <a16:creationId xmlns:a16="http://schemas.microsoft.com/office/drawing/2014/main" id="{D552F0C4-875B-4F27-A316-67B4CADFDCD0}"/>
              </a:ext>
            </a:extLst>
          </p:cNvPr>
          <p:cNvSpPr/>
          <p:nvPr/>
        </p:nvSpPr>
        <p:spPr>
          <a:xfrm>
            <a:off x="4643418" y="1447786"/>
            <a:ext cx="2905153" cy="744245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4800" b="0" i="0" u="none" strike="noStrike" kern="1200" cap="none" spc="0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Bahnschrift" panose="020B0502040204020203" pitchFamily="34" charset="0"/>
            </a:endParaRPr>
          </a:p>
        </p:txBody>
      </p:sp>
      <p:sp>
        <p:nvSpPr>
          <p:cNvPr id="3" name="ZoneTexte 4">
            <a:extLst>
              <a:ext uri="{FF2B5EF4-FFF2-40B4-BE49-F238E27FC236}">
                <a16:creationId xmlns:a16="http://schemas.microsoft.com/office/drawing/2014/main" id="{96B2D549-5985-4152-A5B8-E75F9AE4C0D0}"/>
              </a:ext>
            </a:extLst>
          </p:cNvPr>
          <p:cNvSpPr txBox="1"/>
          <p:nvPr/>
        </p:nvSpPr>
        <p:spPr>
          <a:xfrm>
            <a:off x="4734150" y="1527520"/>
            <a:ext cx="2723687" cy="584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i="0" strike="noStrike" kern="1200" cap="none" spc="0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</a:rPr>
              <a:t>Météo locale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F423AC41-87E1-4D64-940B-34395A7BA488}"/>
              </a:ext>
            </a:extLst>
          </p:cNvPr>
          <p:cNvSpPr txBox="1"/>
          <p:nvPr/>
        </p:nvSpPr>
        <p:spPr>
          <a:xfrm>
            <a:off x="3020905" y="2649041"/>
            <a:ext cx="1713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ahnschrift" panose="020B0502040204020203" pitchFamily="34" charset="0"/>
              </a:rPr>
              <a:t>Platine </a:t>
            </a:r>
            <a:r>
              <a:rPr lang="fr-FR" dirty="0" err="1">
                <a:latin typeface="Bahnschrift" panose="020B0502040204020203" pitchFamily="34" charset="0"/>
              </a:rPr>
              <a:t>grove</a:t>
            </a:r>
            <a:endParaRPr lang="fr-FR" dirty="0">
              <a:latin typeface="Bahnschrift" panose="020B0502040204020203" pitchFamily="34" charset="0"/>
            </a:endParaRP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D8927F45-5CEC-465F-9BBB-3ECDBEF75E0C}"/>
              </a:ext>
            </a:extLst>
          </p:cNvPr>
          <p:cNvSpPr txBox="1"/>
          <p:nvPr/>
        </p:nvSpPr>
        <p:spPr>
          <a:xfrm>
            <a:off x="8860198" y="2554739"/>
            <a:ext cx="129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ahnschrift" panose="020B0502040204020203" pitchFamily="34" charset="0"/>
              </a:rPr>
              <a:t>DHT11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4FB5A261-5B24-493C-9970-D7DEBC5AFB1B}"/>
              </a:ext>
            </a:extLst>
          </p:cNvPr>
          <p:cNvSpPr txBox="1"/>
          <p:nvPr/>
        </p:nvSpPr>
        <p:spPr>
          <a:xfrm>
            <a:off x="5248846" y="2649041"/>
            <a:ext cx="1713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ahnschrift" panose="020B0502040204020203" pitchFamily="34" charset="0"/>
              </a:rPr>
              <a:t>Shield Arduino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5443B570-6383-46A8-ADBB-50FED1F86BAA}"/>
              </a:ext>
            </a:extLst>
          </p:cNvPr>
          <p:cNvSpPr txBox="1"/>
          <p:nvPr/>
        </p:nvSpPr>
        <p:spPr>
          <a:xfrm>
            <a:off x="3957354" y="5196761"/>
            <a:ext cx="129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ahnschrift" panose="020B0502040204020203" pitchFamily="34" charset="0"/>
              </a:rPr>
              <a:t>Arduino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8FEB74A7-9257-4CAF-BE04-2C6095AAD861}"/>
              </a:ext>
            </a:extLst>
          </p:cNvPr>
          <p:cNvSpPr txBox="1"/>
          <p:nvPr/>
        </p:nvSpPr>
        <p:spPr>
          <a:xfrm>
            <a:off x="721337" y="1849993"/>
            <a:ext cx="1719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ahnschrift" panose="020B0502040204020203" pitchFamily="34" charset="0"/>
              </a:rPr>
              <a:t>Mesure du vent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F3262B8C-9CF3-4510-8279-44D311D90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6150" y="1644650"/>
            <a:ext cx="1710852" cy="1200150"/>
          </a:xfrm>
          <a:prstGeom prst="rect">
            <a:avLst/>
          </a:prstGeom>
        </p:spPr>
      </p:pic>
      <p:sp>
        <p:nvSpPr>
          <p:cNvPr id="8" name="Rectangle 8">
            <a:extLst>
              <a:ext uri="{FF2B5EF4-FFF2-40B4-BE49-F238E27FC236}">
                <a16:creationId xmlns:a16="http://schemas.microsoft.com/office/drawing/2014/main" id="{60CB676C-501F-4607-8270-2170232B5282}"/>
              </a:ext>
            </a:extLst>
          </p:cNvPr>
          <p:cNvSpPr/>
          <p:nvPr/>
        </p:nvSpPr>
        <p:spPr>
          <a:xfrm>
            <a:off x="4643423" y="303505"/>
            <a:ext cx="2905153" cy="744245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4800" b="0" i="0" u="none" strike="noStrike" kern="1200" cap="none" spc="0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Bahnschrift" panose="020B0502040204020203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290FD91-B49C-4B92-A9C9-E431A2458B7C}"/>
              </a:ext>
            </a:extLst>
          </p:cNvPr>
          <p:cNvSpPr txBox="1"/>
          <p:nvPr/>
        </p:nvSpPr>
        <p:spPr>
          <a:xfrm>
            <a:off x="4643422" y="383239"/>
            <a:ext cx="2905153" cy="58477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i="0" strike="noStrike" kern="1200" cap="none" spc="0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Météo en ligne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30D0484-52F6-4EAA-A2C8-38D70375C5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16" t="17168" r="34334" b="16999"/>
          <a:stretch/>
        </p:blipFill>
        <p:spPr>
          <a:xfrm rot="16200000">
            <a:off x="6122555" y="3110716"/>
            <a:ext cx="923984" cy="1928057"/>
          </a:xfrm>
          <a:prstGeom prst="rect">
            <a:avLst/>
          </a:prstGeom>
        </p:spPr>
      </p:pic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EFDE2525-E59A-47C2-9FC0-07BD74E60482}"/>
              </a:ext>
            </a:extLst>
          </p:cNvPr>
          <p:cNvSpPr/>
          <p:nvPr/>
        </p:nvSpPr>
        <p:spPr>
          <a:xfrm rot="20345069">
            <a:off x="7830220" y="2917707"/>
            <a:ext cx="2140008" cy="723900"/>
          </a:xfrm>
          <a:prstGeom prst="rightArrow">
            <a:avLst>
              <a:gd name="adj1" fmla="val 60898"/>
              <a:gd name="adj2" fmla="val 75666"/>
            </a:avLst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48E0390-371F-4099-98D7-0C6C6D30CBF0}"/>
              </a:ext>
            </a:extLst>
          </p:cNvPr>
          <p:cNvSpPr txBox="1"/>
          <p:nvPr/>
        </p:nvSpPr>
        <p:spPr>
          <a:xfrm rot="20370499">
            <a:off x="7820723" y="3110380"/>
            <a:ext cx="2159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rgbClr val="2C6489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Wifi, protocole HTTP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C9C10804-DF0B-4D9C-B087-7F8AB9B9F7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13" y="3428998"/>
            <a:ext cx="1291492" cy="1291492"/>
          </a:xfrm>
          <a:prstGeom prst="rect">
            <a:avLst/>
          </a:prstGeom>
        </p:spPr>
      </p:pic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3A63BC62-172E-47F2-974E-BB9D14E459D8}"/>
              </a:ext>
            </a:extLst>
          </p:cNvPr>
          <p:cNvCxnSpPr/>
          <p:nvPr/>
        </p:nvCxnSpPr>
        <p:spPr>
          <a:xfrm>
            <a:off x="4863305" y="3980465"/>
            <a:ext cx="757213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A7EC167F-4BA8-4F95-8DF1-B8CFFCAEBB68}"/>
              </a:ext>
            </a:extLst>
          </p:cNvPr>
          <p:cNvCxnSpPr/>
          <p:nvPr/>
        </p:nvCxnSpPr>
        <p:spPr>
          <a:xfrm>
            <a:off x="4863305" y="4197125"/>
            <a:ext cx="757213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98F705B3-F1E4-45E5-8D61-6E91262CF879}"/>
              </a:ext>
            </a:extLst>
          </p:cNvPr>
          <p:cNvCxnSpPr/>
          <p:nvPr/>
        </p:nvCxnSpPr>
        <p:spPr>
          <a:xfrm>
            <a:off x="2814600" y="3935030"/>
            <a:ext cx="757213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 18">
            <a:extLst>
              <a:ext uri="{FF2B5EF4-FFF2-40B4-BE49-F238E27FC236}">
                <a16:creationId xmlns:a16="http://schemas.microsoft.com/office/drawing/2014/main" id="{F0B46C0E-233D-4220-ACE2-AFC14853F0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" t="9468" r="3531" b="6810"/>
          <a:stretch/>
        </p:blipFill>
        <p:spPr>
          <a:xfrm>
            <a:off x="1101355" y="3457001"/>
            <a:ext cx="1713245" cy="1263489"/>
          </a:xfrm>
          <a:prstGeom prst="rect">
            <a:avLst/>
          </a:prstGeom>
        </p:spPr>
      </p:pic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2489D233-DAA3-4335-B834-89EC0BC30C19}"/>
              </a:ext>
            </a:extLst>
          </p:cNvPr>
          <p:cNvCxnSpPr/>
          <p:nvPr/>
        </p:nvCxnSpPr>
        <p:spPr>
          <a:xfrm>
            <a:off x="2814599" y="4197125"/>
            <a:ext cx="757213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ZoneTexte 21">
            <a:extLst>
              <a:ext uri="{FF2B5EF4-FFF2-40B4-BE49-F238E27FC236}">
                <a16:creationId xmlns:a16="http://schemas.microsoft.com/office/drawing/2014/main" id="{49C83A41-E873-488E-97D4-3C1B7CDD96EB}"/>
              </a:ext>
            </a:extLst>
          </p:cNvPr>
          <p:cNvSpPr txBox="1"/>
          <p:nvPr/>
        </p:nvSpPr>
        <p:spPr>
          <a:xfrm>
            <a:off x="3571813" y="3056405"/>
            <a:ext cx="129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ahnschrift" panose="020B0502040204020203" pitchFamily="34" charset="0"/>
              </a:rPr>
              <a:t>5v -&gt; 3,3V</a:t>
            </a:r>
          </a:p>
        </p:txBody>
      </p:sp>
      <p:sp>
        <p:nvSpPr>
          <p:cNvPr id="23" name="Flèche : droite 22">
            <a:extLst>
              <a:ext uri="{FF2B5EF4-FFF2-40B4-BE49-F238E27FC236}">
                <a16:creationId xmlns:a16="http://schemas.microsoft.com/office/drawing/2014/main" id="{ABBA07EF-CF9D-4A6C-A7B3-EDCBCBFE9CAA}"/>
              </a:ext>
            </a:extLst>
          </p:cNvPr>
          <p:cNvSpPr/>
          <p:nvPr/>
        </p:nvSpPr>
        <p:spPr>
          <a:xfrm flipH="1">
            <a:off x="2814599" y="4864572"/>
            <a:ext cx="2805918" cy="723900"/>
          </a:xfrm>
          <a:prstGeom prst="rightArrow">
            <a:avLst>
              <a:gd name="adj1" fmla="val 60898"/>
              <a:gd name="adj2" fmla="val 75666"/>
            </a:avLst>
          </a:prstGeom>
          <a:solidFill>
            <a:schemeClr val="bg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F19B1FA0-82CE-4185-8B5B-8534399F0782}"/>
              </a:ext>
            </a:extLst>
          </p:cNvPr>
          <p:cNvSpPr txBox="1"/>
          <p:nvPr/>
        </p:nvSpPr>
        <p:spPr>
          <a:xfrm>
            <a:off x="3258317" y="5043638"/>
            <a:ext cx="2362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rgbClr val="2C6489"/>
                </a:solidFill>
                <a:latin typeface="Bahnschrift" panose="020B0502040204020203" pitchFamily="34" charset="0"/>
              </a:rPr>
              <a:t>Transmission filaire 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53F0087C-99D7-4C15-A9FC-F5C10F0C1A88}"/>
              </a:ext>
            </a:extLst>
          </p:cNvPr>
          <p:cNvSpPr txBox="1"/>
          <p:nvPr/>
        </p:nvSpPr>
        <p:spPr>
          <a:xfrm>
            <a:off x="5938801" y="3272335"/>
            <a:ext cx="129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ahnschrift" panose="020B0502040204020203" pitchFamily="34" charset="0"/>
              </a:rPr>
              <a:t>ESP32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3EF120BD-EFCF-4262-AC0F-38E437BD3C15}"/>
              </a:ext>
            </a:extLst>
          </p:cNvPr>
          <p:cNvSpPr txBox="1"/>
          <p:nvPr/>
        </p:nvSpPr>
        <p:spPr>
          <a:xfrm>
            <a:off x="1101355" y="3087669"/>
            <a:ext cx="1713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ahnschrift" panose="020B0502040204020203" pitchFamily="34" charset="0"/>
              </a:rPr>
              <a:t>Arduino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CDBA9561-1C7F-4BF0-A7C3-0B5DA9008456}"/>
              </a:ext>
            </a:extLst>
          </p:cNvPr>
          <p:cNvSpPr txBox="1"/>
          <p:nvPr/>
        </p:nvSpPr>
        <p:spPr>
          <a:xfrm>
            <a:off x="10251872" y="2874088"/>
            <a:ext cx="1291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Bahnschrift" panose="020B0502040204020203" pitchFamily="34" charset="0"/>
              </a:rPr>
              <a:t>API Météo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>
            <a:extLst>
              <a:ext uri="{FF2B5EF4-FFF2-40B4-BE49-F238E27FC236}">
                <a16:creationId xmlns:a16="http://schemas.microsoft.com/office/drawing/2014/main" id="{D1E9E9AC-73DE-4513-BC68-F3448C1473CF}"/>
              </a:ext>
            </a:extLst>
          </p:cNvPr>
          <p:cNvSpPr/>
          <p:nvPr/>
        </p:nvSpPr>
        <p:spPr>
          <a:xfrm>
            <a:off x="2373080" y="167450"/>
            <a:ext cx="7445831" cy="1148745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800" b="0" i="0" u="none" strike="noStrike" kern="1200" cap="none" spc="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</a:rPr>
              <a:t>IV. </a:t>
            </a:r>
            <a:r>
              <a:rPr lang="fr-F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Problèmes rencontrés</a:t>
            </a:r>
          </a:p>
        </p:txBody>
      </p:sp>
      <p:sp>
        <p:nvSpPr>
          <p:cNvPr id="7" name="ZoneTexte 8">
            <a:extLst>
              <a:ext uri="{FF2B5EF4-FFF2-40B4-BE49-F238E27FC236}">
                <a16:creationId xmlns:a16="http://schemas.microsoft.com/office/drawing/2014/main" id="{DC25DF98-AFE8-403D-89BA-604DE21CC1EA}"/>
              </a:ext>
            </a:extLst>
          </p:cNvPr>
          <p:cNvSpPr txBox="1"/>
          <p:nvPr/>
        </p:nvSpPr>
        <p:spPr>
          <a:xfrm>
            <a:off x="1486064" y="1602271"/>
            <a:ext cx="4038436" cy="4800160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0" name="ZoneTexte 8">
            <a:extLst>
              <a:ext uri="{FF2B5EF4-FFF2-40B4-BE49-F238E27FC236}">
                <a16:creationId xmlns:a16="http://schemas.microsoft.com/office/drawing/2014/main" id="{A65B51D0-0FC2-4C6D-95E9-35A00ADA682C}"/>
              </a:ext>
            </a:extLst>
          </p:cNvPr>
          <p:cNvSpPr txBox="1"/>
          <p:nvPr/>
        </p:nvSpPr>
        <p:spPr>
          <a:xfrm>
            <a:off x="6667502" y="1602271"/>
            <a:ext cx="4038436" cy="4800160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97178BF-505E-4B03-8633-33B8A63B530C}"/>
              </a:ext>
            </a:extLst>
          </p:cNvPr>
          <p:cNvSpPr txBox="1"/>
          <p:nvPr/>
        </p:nvSpPr>
        <p:spPr>
          <a:xfrm>
            <a:off x="6769100" y="1678638"/>
            <a:ext cx="4292435" cy="464742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i="0" strike="noStrike" kern="1200" cap="none" spc="0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  <a:cs typeface="Arial" panose="020B0604020202020204" pitchFamily="34" charset="0"/>
              </a:rPr>
              <a:t>Lié au Wifi :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solidFill>
                  <a:srgbClr val="000000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La connexion n’était pas systématique et « sautait » 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i="0" strike="noStrike" kern="1200" cap="none" spc="0" baseline="0" dirty="0">
              <a:solidFill>
                <a:srgbClr val="000000"/>
              </a:solidFill>
              <a:uFillTx/>
              <a:latin typeface="Bahnschrift" panose="020B0502040204020203" pitchFamily="34" charset="0"/>
              <a:cs typeface="Arial" panose="020B0604020202020204" pitchFamily="34" charset="0"/>
            </a:endParaRP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cs typeface="Arial" panose="020B0604020202020204" pitchFamily="34" charset="0"/>
              </a:rPr>
              <a:t>Lié a l’ écran :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solidFill>
                  <a:srgbClr val="000000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Ecran à coder pixel par pixel, donc librairie compliquée et lourde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dirty="0">
              <a:solidFill>
                <a:srgbClr val="000000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32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cs typeface="Arial" panose="020B0604020202020204" pitchFamily="34" charset="0"/>
              </a:rPr>
              <a:t>Lié au Arduino/ESP: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cs typeface="Arial" panose="020B0604020202020204" pitchFamily="34" charset="0"/>
              </a:rPr>
              <a:t> </a:t>
            </a:r>
            <a:r>
              <a:rPr lang="fr-FR" sz="2000" dirty="0">
                <a:solidFill>
                  <a:srgbClr val="000000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La communication filaire ne fonctionnait pas dans le sens Arduino-&gt;ESP et mal dans l’autre sens (5v pouvant casser l’ESP)</a:t>
            </a:r>
            <a:endParaRPr lang="fr-FR" sz="2000" i="0" strike="noStrike" kern="1200" cap="none" spc="0" baseline="0" dirty="0">
              <a:solidFill>
                <a:srgbClr val="000000"/>
              </a:solidFill>
              <a:uFillTx/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1F947F4-19CA-4A44-A584-877FDDB57DED}"/>
              </a:ext>
            </a:extLst>
          </p:cNvPr>
          <p:cNvSpPr txBox="1"/>
          <p:nvPr/>
        </p:nvSpPr>
        <p:spPr>
          <a:xfrm>
            <a:off x="1486064" y="2909744"/>
            <a:ext cx="403843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cs typeface="Arial" panose="020B0604020202020204" pitchFamily="34" charset="0"/>
              </a:rPr>
              <a:t>Lié au Arduino/Arduino</a:t>
            </a:r>
            <a:r>
              <a:rPr lang="fr-FR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fr-FR" dirty="0">
                <a:solidFill>
                  <a:srgbClr val="000000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La librairie </a:t>
            </a:r>
            <a:r>
              <a:rPr lang="fr-FR" dirty="0" err="1">
                <a:solidFill>
                  <a:srgbClr val="000000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SoftwareSerial</a:t>
            </a:r>
            <a:r>
              <a:rPr lang="fr-FR" dirty="0">
                <a:solidFill>
                  <a:srgbClr val="000000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 compliquée à mettre en place correctement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3395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>
            <a:extLst>
              <a:ext uri="{FF2B5EF4-FFF2-40B4-BE49-F238E27FC236}">
                <a16:creationId xmlns:a16="http://schemas.microsoft.com/office/drawing/2014/main" id="{9D1F49C2-D9DA-4B1F-998E-E87B607A56BE}"/>
              </a:ext>
            </a:extLst>
          </p:cNvPr>
          <p:cNvSpPr/>
          <p:nvPr/>
        </p:nvSpPr>
        <p:spPr>
          <a:xfrm>
            <a:off x="2373084" y="2854627"/>
            <a:ext cx="7445831" cy="1148745"/>
          </a:xfrm>
          <a:prstGeom prst="rect">
            <a:avLst/>
          </a:prstGeom>
          <a:solidFill>
            <a:srgbClr val="FFFFFF">
              <a:alpha val="70000"/>
            </a:srgbClr>
          </a:solidFill>
          <a:ln w="317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800" b="0" i="0" u="none" strike="noStrike" kern="1200" cap="none" spc="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Bahnschrift" panose="020B0502040204020203" pitchFamily="34" charset="0"/>
              </a:rPr>
              <a:t>V. </a:t>
            </a:r>
            <a:r>
              <a:rPr lang="fr-F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74162645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2217</TotalTime>
  <Words>200</Words>
  <Application>Microsoft Office PowerPoint</Application>
  <PresentationFormat>Grand écran</PresentationFormat>
  <Paragraphs>80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Bahnschrift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benjamin ferrer</dc:creator>
  <cp:lastModifiedBy>Victor Girard</cp:lastModifiedBy>
  <cp:revision>41</cp:revision>
  <dcterms:created xsi:type="dcterms:W3CDTF">2019-03-11T09:59:33Z</dcterms:created>
  <dcterms:modified xsi:type="dcterms:W3CDTF">2019-03-13T13:19:02Z</dcterms:modified>
</cp:coreProperties>
</file>